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Inter Light"/>
      <p:regular r:id="rId29"/>
      <p:bold r:id="rId30"/>
      <p:italic r:id="rId31"/>
      <p:boldItalic r:id="rId32"/>
    </p:embeddedFont>
    <p:embeddedFont>
      <p:font typeface="Inter SemiBold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Inter ExtraBold"/>
      <p:bold r:id="rId41"/>
      <p:boldItalic r:id="rId42"/>
    </p:embeddedFont>
    <p:embeddedFont>
      <p:font typeface="Quattrocento Sans"/>
      <p:regular r:id="rId43"/>
      <p:bold r:id="rId44"/>
      <p:italic r:id="rId45"/>
      <p:boldItalic r:id="rId46"/>
    </p:embeddedFont>
    <p:embeddedFont>
      <p:font typeface="Inter ExtraLight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BFFFDB-3390-4006-9022-A4AB0C7E97CE}">
  <a:tblStyle styleId="{0DBFFFDB-3390-4006-9022-A4AB0C7E9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42" Type="http://schemas.openxmlformats.org/officeDocument/2006/relationships/font" Target="fonts/InterExtraBold-boldItalic.fntdata"/><Relationship Id="rId41" Type="http://schemas.openxmlformats.org/officeDocument/2006/relationships/font" Target="fonts/InterExtraBold-bold.fntdata"/><Relationship Id="rId44" Type="http://schemas.openxmlformats.org/officeDocument/2006/relationships/font" Target="fonts/QuattrocentoSans-bold.fntdata"/><Relationship Id="rId43" Type="http://schemas.openxmlformats.org/officeDocument/2006/relationships/font" Target="fonts/QuattrocentoSans-regular.fntdata"/><Relationship Id="rId46" Type="http://schemas.openxmlformats.org/officeDocument/2006/relationships/font" Target="fonts/QuattrocentoSans-boldItalic.fntdata"/><Relationship Id="rId45" Type="http://schemas.openxmlformats.org/officeDocument/2006/relationships/font" Target="fonts/Quattrocento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ExtraLight-bold.fntdata"/><Relationship Id="rId47" Type="http://schemas.openxmlformats.org/officeDocument/2006/relationships/font" Target="fonts/InterExtraLight-regular.fntdata"/><Relationship Id="rId49" Type="http://schemas.openxmlformats.org/officeDocument/2006/relationships/font" Target="fonts/InterExtra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italic.fntdata"/><Relationship Id="rId30" Type="http://schemas.openxmlformats.org/officeDocument/2006/relationships/font" Target="fonts/InterLight-bold.fntdata"/><Relationship Id="rId33" Type="http://schemas.openxmlformats.org/officeDocument/2006/relationships/font" Target="fonts/InterSemiBold-regular.fntdata"/><Relationship Id="rId32" Type="http://schemas.openxmlformats.org/officeDocument/2006/relationships/font" Target="fonts/InterLight-boldItalic.fntdata"/><Relationship Id="rId35" Type="http://schemas.openxmlformats.org/officeDocument/2006/relationships/font" Target="fonts/InterSemiBold-italic.fntdata"/><Relationship Id="rId34" Type="http://schemas.openxmlformats.org/officeDocument/2006/relationships/font" Target="fonts/InterSemiBold-bold.fntdata"/><Relationship Id="rId37" Type="http://schemas.openxmlformats.org/officeDocument/2006/relationships/font" Target="fonts/Inter-regular.fntdata"/><Relationship Id="rId36" Type="http://schemas.openxmlformats.org/officeDocument/2006/relationships/font" Target="fonts/InterSemiBold-boldItalic.fntdata"/><Relationship Id="rId39" Type="http://schemas.openxmlformats.org/officeDocument/2006/relationships/font" Target="fonts/Inter-italic.fntdata"/><Relationship Id="rId38" Type="http://schemas.openxmlformats.org/officeDocument/2006/relationships/font" Target="fonts/Inter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InterLight-regular.fntdata"/><Relationship Id="rId51" Type="http://schemas.openxmlformats.org/officeDocument/2006/relationships/font" Target="fonts/CenturyGothic-regular.fntdata"/><Relationship Id="rId50" Type="http://schemas.openxmlformats.org/officeDocument/2006/relationships/font" Target="fonts/InterExtraLight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e3e93a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3e3e93a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3e3e93a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3e3e93a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99266ec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99266ec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99266ec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99266ec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99266eca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99266ec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99266eca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99266ec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99266eca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99266eca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99266eca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99266eca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9266eca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99266eca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99266eca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99266eca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6f969ee6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306f969ee6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99266eca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99266eca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4c32d2ad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4c32d2ad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4c32d2ad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4c32d2ad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fb3bb8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fb3bb8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3e3e93a8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3e3e93a8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SQL stand for? make someone answer this question (if no one knows say “someone google it, youll get candy”)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d2088a5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d2088a5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70fa70c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70fa70c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question: can someone, just based off the picture, see what’s different from SQL tables and R dataframes? (they’re relational/connected)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3e3e93a8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3e3e93a8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b503df0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b503df0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3e3e93a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3e3e93a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uclaextension.edu/digital-technology/software-development-programming/course/introduction-sql-com-sci-x-41461" TargetMode="External"/><Relationship Id="rId4" Type="http://schemas.openxmlformats.org/officeDocument/2006/relationships/hyperlink" Target="https://www.youtube.com/@MavenAnalytics" TargetMode="External"/><Relationship Id="rId5" Type="http://schemas.openxmlformats.org/officeDocument/2006/relationships/hyperlink" Target="https://docs.google.com/document/d/1KIK-QIw-bZy0qAX_RgbigU_xr9z_AvYuNWA1G33BDoM/edit?usp=sharing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it.ly/3Gye9lV" TargetMode="External"/><Relationship Id="rId4" Type="http://schemas.openxmlformats.org/officeDocument/2006/relationships/hyperlink" Target="https://sqliteonline.com/" TargetMode="External"/><Relationship Id="rId5" Type="http://schemas.openxmlformats.org/officeDocument/2006/relationships/hyperlink" Target="https://tinyurl.com/2uwcpw5v" TargetMode="External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893" r="893" t="0"/>
          <a:stretch/>
        </p:blipFill>
        <p:spPr>
          <a:xfrm>
            <a:off x="3370473" y="164750"/>
            <a:ext cx="2403050" cy="2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64400" y="2611625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 to SQL Workshop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Annabelle Lee &amp; Jessica Ye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218100" y="3242550"/>
            <a:ext cx="657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3263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Challenge!</a:t>
            </a:r>
            <a:endParaRPr sz="3500"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11700" y="1389600"/>
            <a:ext cx="54609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5"/>
              <a:t>SELECT grade_level, COUNT(*)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FROM students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WHERE school_lunch = 'Yes'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GROUP BY grade_level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25"/>
              <a:t>HAVING COUNT(*) &gt;= 5;</a:t>
            </a:r>
            <a:endParaRPr sz="2125"/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o our databases professor has been putting memes in his slides teaching  with memes: a concept : r/ProgrammerHumor"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29" y="342250"/>
            <a:ext cx="3113700" cy="4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177925" y="139800"/>
            <a:ext cx="4169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SELECT: chooses columns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FROM: specifies the table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WHERE: filters rows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GROUP BY: groups rows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HAVING: filters those groups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ORDER BY: sorts results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LIMIT: controls output size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DISTINCT: removes duplicates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4347025" y="380700"/>
            <a:ext cx="392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Quick Summary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1569" l="0" r="0" t="1569"/>
          <a:stretch/>
        </p:blipFill>
        <p:spPr>
          <a:xfrm>
            <a:off x="4462713" y="1181088"/>
            <a:ext cx="369502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853950" y="981925"/>
            <a:ext cx="74361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if we wanted to get class rankings per grade? Ex. rank people by gpa within their grade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table with student name and gpa, ordered by descending GPA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row number, coupled with over clause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lphaL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do we want to be looking at when assigning row numbers?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row number over the descending GPA (this is our window function)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about people with the same GPA?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 by grade level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Window Functions!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Window Functions!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5" name="Google Shape;195;p25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88" y="990600"/>
            <a:ext cx="7279617" cy="36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Subqueries and CTE’s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5" name="Google Shape;205;p26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535050" y="964650"/>
            <a:ext cx="79017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Challenge: What are the top 2 students in each grade?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want to use the table we found earlier, with the student, grade level, gpa, and rankings column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subquery: query inside a query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does not have to be named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defined inline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CTE: using the WITH clause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defined at the top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be used recursively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535050" y="964650"/>
            <a:ext cx="79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450" y="1634975"/>
            <a:ext cx="1826325" cy="18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493725" y="1895875"/>
            <a:ext cx="5617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Problem: Noah Scott is missing his GPA (a tragedy)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COALESCE Function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535050" y="964650"/>
            <a:ext cx="79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652550" y="1192250"/>
            <a:ext cx="8046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table with student name and gpa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Fill in using COALESCE with 0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Fill in with average gpa, using a subquery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Fill in with average gpa of grade level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lphaL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our grade level/gpa table, and save as CTE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lphaL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Take average gpa from grade level table when the grade level matches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Charge Noah Scott for our efforts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Joining multiple tables together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467450" y="1145925"/>
            <a:ext cx="28869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LEFT JOIN vs. INNER JOIN: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left join matches together, even if there are no matching rows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inner join only does matching rows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our data, we can see that Noah Scott disappears with INNER JOIN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675" y="1145919"/>
            <a:ext cx="5145789" cy="1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6675" y="2986150"/>
            <a:ext cx="5145800" cy="136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535050" y="964650"/>
            <a:ext cx="79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569925" y="1667275"/>
            <a:ext cx="5408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FINAL CHALLENGE: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25" y="1145250"/>
            <a:ext cx="2823149" cy="297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535050" y="964650"/>
            <a:ext cx="79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569925" y="1667275"/>
            <a:ext cx="40467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FINAL CHALLENGE: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which classes do girls have a higher final average grade than boys?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t/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25" y="1145250"/>
            <a:ext cx="2823149" cy="297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603513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03511" y="1389050"/>
            <a:ext cx="1885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Annabelle Lee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 title="_MG_4001.JPG"/>
          <p:cNvPicPr preferRelativeResize="0"/>
          <p:nvPr/>
        </p:nvPicPr>
        <p:blipFill rotWithShape="1">
          <a:blip r:embed="rId3">
            <a:alphaModFix/>
          </a:blip>
          <a:srcRect b="43430" l="33608" r="46187" t="26253"/>
          <a:stretch/>
        </p:blipFill>
        <p:spPr>
          <a:xfrm>
            <a:off x="1792106" y="1817370"/>
            <a:ext cx="1509000" cy="150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778118" y="3417705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Co-Chair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Data Theory Major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679527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672625" y="1409908"/>
            <a:ext cx="1885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Jessica Ye</a:t>
            </a:r>
            <a:endParaRPr b="1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861034" y="3417752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Intern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Theory Major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About the Presenters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" name="Google Shape;73;p14" title="IMG_1591.jpg"/>
          <p:cNvPicPr preferRelativeResize="0"/>
          <p:nvPr/>
        </p:nvPicPr>
        <p:blipFill rotWithShape="1">
          <a:blip r:embed="rId5">
            <a:alphaModFix/>
          </a:blip>
          <a:srcRect b="20443" l="9840" r="9832" t="15671"/>
          <a:stretch/>
        </p:blipFill>
        <p:spPr>
          <a:xfrm>
            <a:off x="5861025" y="1771650"/>
            <a:ext cx="1509000" cy="16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Challenge: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8" name="Google Shape;268;p32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535050" y="964650"/>
            <a:ext cx="79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652550" y="1192250"/>
            <a:ext cx="8046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table with the average final grade per class, per gender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Save as CTE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 the highest average final grade for each class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Filter by gender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853950" y="981925"/>
            <a:ext cx="74361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NoSQL: Not Only SQL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SQL requires </a:t>
            </a:r>
            <a:r>
              <a:rPr i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predefined schema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NoSQL refers to non-relational database (dynamic schema)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SQL vs. NoSQL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0" name="Google Shape;280;p33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83" name="Google Shape;283;p33"/>
          <p:cNvGraphicFramePr/>
          <p:nvPr/>
        </p:nvGraphicFramePr>
        <p:xfrm>
          <a:off x="377175" y="302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{0DBFFFDB-3390-4006-9022-A4AB0C7E97CE}</a:tableStyleId>
              </a:tblPr>
              <a:tblGrid>
                <a:gridCol w="1170600"/>
                <a:gridCol w="1170600"/>
                <a:gridCol w="117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Fav. Color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John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Abigail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4" name="Google Shape;284;p33"/>
          <p:cNvSpPr txBox="1"/>
          <p:nvPr/>
        </p:nvSpPr>
        <p:spPr>
          <a:xfrm>
            <a:off x="1124175" y="2524550"/>
            <a:ext cx="201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Predefined Schema: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787275" y="2495550"/>
            <a:ext cx="262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Schema: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86" name="Google Shape;286;p33" title="Screenshot 2025-05-04 at 9.58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525" y="3022350"/>
            <a:ext cx="3218091" cy="17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320550" y="981925"/>
            <a:ext cx="58143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STATS 167 (new course this quarter!)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SQL UCLA Extension course: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https://www.uclaextension.edu/digital-technology/software-development-programming/course/introduction-sql-com-sci-x-41461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Good YT channel with SQL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tutorials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https://www.youtube.com/@MavenAnalytics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you want to look back on our code today: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https://docs.google.com/document/d/1KIK-QIw-bZy0qAX_RgbigU_xr9z_AvYuNWA1G33BDoM/edit?usp=sharing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Want more SQL?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200" y="926250"/>
            <a:ext cx="2739600" cy="213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Table of Contents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 flipH="1" rot="10800000">
            <a:off x="1502850" y="16481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15"/>
          <p:cNvSpPr/>
          <p:nvPr/>
        </p:nvSpPr>
        <p:spPr>
          <a:xfrm>
            <a:off x="1716325" y="988709"/>
            <a:ext cx="548700" cy="520200"/>
          </a:xfrm>
          <a:prstGeom prst="rect">
            <a:avLst/>
          </a:prstGeom>
          <a:solidFill>
            <a:srgbClr val="61DE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2427434" y="1049315"/>
            <a:ext cx="6256800" cy="459587"/>
            <a:chOff x="3251209" y="1459145"/>
            <a:chExt cx="6256800" cy="459587"/>
          </a:xfrm>
        </p:grpSpPr>
        <p:sp>
          <p:nvSpPr>
            <p:cNvPr id="83" name="Google Shape;83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SQL Intro/Overview</a:t>
              </a:r>
              <a:endPara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What is SQL? What is it used for?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sp>
        <p:nvSpPr>
          <p:cNvPr id="85" name="Google Shape;85;p15"/>
          <p:cNvSpPr/>
          <p:nvPr/>
        </p:nvSpPr>
        <p:spPr>
          <a:xfrm>
            <a:off x="1716325" y="17883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5"/>
          <p:cNvGrpSpPr/>
          <p:nvPr/>
        </p:nvGrpSpPr>
        <p:grpSpPr>
          <a:xfrm>
            <a:off x="2427434" y="1848915"/>
            <a:ext cx="6256800" cy="459587"/>
            <a:chOff x="3251209" y="1459145"/>
            <a:chExt cx="6256800" cy="459587"/>
          </a:xfrm>
        </p:grpSpPr>
        <p:sp>
          <p:nvSpPr>
            <p:cNvPr id="87" name="Google Shape;87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Beginner Terms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SELECT, FROM, ORDER BY, GROUP BY, HAVING, etc.</a:t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89" name="Google Shape;89;p15"/>
          <p:cNvCxnSpPr/>
          <p:nvPr/>
        </p:nvCxnSpPr>
        <p:spPr>
          <a:xfrm flipH="1" rot="10800000">
            <a:off x="1502850" y="24477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5"/>
          <p:cNvSpPr/>
          <p:nvPr/>
        </p:nvSpPr>
        <p:spPr>
          <a:xfrm>
            <a:off x="1716325" y="2587909"/>
            <a:ext cx="54870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2427434" y="2648515"/>
            <a:ext cx="6256800" cy="459587"/>
            <a:chOff x="3251209" y="1459145"/>
            <a:chExt cx="6256800" cy="459587"/>
          </a:xfrm>
        </p:grpSpPr>
        <p:sp>
          <p:nvSpPr>
            <p:cNvPr id="92" name="Google Shape;92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Intermediate Terms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Window Functions, CTE’s, subqueries, COALESCE</a:t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4" name="Google Shape;94;p15"/>
          <p:cNvCxnSpPr/>
          <p:nvPr/>
        </p:nvCxnSpPr>
        <p:spPr>
          <a:xfrm flipH="1" rot="10800000">
            <a:off x="1502850" y="32473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15"/>
          <p:cNvSpPr/>
          <p:nvPr/>
        </p:nvSpPr>
        <p:spPr>
          <a:xfrm>
            <a:off x="1716325" y="33875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2427434" y="3448115"/>
            <a:ext cx="6256800" cy="459587"/>
            <a:chOff x="3251209" y="1459145"/>
            <a:chExt cx="6256800" cy="459587"/>
          </a:xfrm>
        </p:grpSpPr>
        <p:sp>
          <p:nvSpPr>
            <p:cNvPr id="97" name="Google Shape;97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More than one table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LEFT JOIN, INNER JOIN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9" name="Google Shape;99;p15"/>
          <p:cNvCxnSpPr/>
          <p:nvPr/>
        </p:nvCxnSpPr>
        <p:spPr>
          <a:xfrm flipH="1" rot="10800000">
            <a:off x="1502850" y="40469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is SQL?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Introduction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4738550" y="1328050"/>
            <a:ext cx="40242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SQL stands for </a:t>
            </a:r>
            <a:r>
              <a:rPr b="1" lang="en" sz="1200">
                <a:solidFill>
                  <a:schemeClr val="dk1"/>
                </a:solidFill>
              </a:rPr>
              <a:t>Structured Query Language</a:t>
            </a:r>
            <a:r>
              <a:rPr lang="en" sz="1200">
                <a:solidFill>
                  <a:schemeClr val="dk1"/>
                </a:solidFill>
              </a:rPr>
              <a:t>, and it's designed for managing and interacting with structured data — that is, data organized in clearly defined relationships, like rows and columns in relational tables.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Structured</a:t>
            </a:r>
            <a:r>
              <a:rPr lang="en" sz="1200">
                <a:solidFill>
                  <a:schemeClr val="dk1"/>
                </a:solidFill>
              </a:rPr>
              <a:t>: SQL is built for working with structured data, typically stored in relational tables — similar to data frames in R.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Query</a:t>
            </a:r>
            <a:r>
              <a:rPr lang="en" sz="1200">
                <a:solidFill>
                  <a:schemeClr val="dk1"/>
                </a:solidFill>
              </a:rPr>
              <a:t>: It allows you to query, update, and manipulate data efficiently, whether you're filtering rows, joining tables, or aggregating values.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Language</a:t>
            </a:r>
            <a:r>
              <a:rPr lang="en" sz="1200">
                <a:solidFill>
                  <a:schemeClr val="dk1"/>
                </a:solidFill>
              </a:rPr>
              <a:t>: SQL uses a clear, keyword-driven syntax, making it a powerful and readable tool for data analysis and database management.</a:t>
            </a:r>
            <a:endParaRPr sz="1200">
              <a:solidFill>
                <a:schemeClr val="dk1"/>
              </a:solidFill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73855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t/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88" y="1698200"/>
            <a:ext cx="3743775" cy="17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47548" y="6095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Structure of SQL Database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47550" y="1793575"/>
            <a:ext cx="3355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SQL database consists of several tables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Think of the tables as nodes in a network.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9" name="Google Shape;129;p18" title="Screenshot 2025-05-03 at 12.48.3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251" y="495250"/>
            <a:ext cx="4904100" cy="402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4503450" y="2328775"/>
            <a:ext cx="3504900" cy="2488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5517673" y="50224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Querying in SQL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423775" y="1780946"/>
            <a:ext cx="33555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statements/clauses to read or mutate the database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Analogy: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SQL tables ~ R data.frame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SQL query ~ R code to filter, group, and summarize a dataset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9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" name="Google Shape;141;p19" title="Screenshot 2025-05-03 at 1.10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50" y="697350"/>
            <a:ext cx="4774516" cy="13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025" y="2316825"/>
            <a:ext cx="21431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Link to these slides: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https://bit.ly/3Gye9lV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 to: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https://sqliteonline.com/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 paste the code from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here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 get our demo data: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https://tinyurl.com/2uwcpw5v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Instructions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0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3263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Challenge!</a:t>
            </a:r>
            <a:endParaRPr sz="3500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1389600"/>
            <a:ext cx="54609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5"/>
              <a:t>SELECT grade_level, AVG(gpa) AS avg_gpa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FROM students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WHERE school_lunch = 'Yes'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GROUP BY grade_level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HAVING avg_gpa &gt; 3.0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5"/>
              <a:t>ORDER BY avg_gpa DESC;</a:t>
            </a:r>
            <a:endParaRPr sz="21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ade this while procrastinating SQL homework · ProgrammerHumor.io"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00" y="785813"/>
            <a:ext cx="3695021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1100" y="4759250"/>
            <a:ext cx="47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Follow along with our slides: https://bit.ly/3Gye9lV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